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692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79525" y="1600200"/>
            <a:ext cx="7085013" cy="1066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tr-TR" altLang="tr-TR" noProof="0" smtClean="0"/>
              <a:t>Asıl başlık stili için tıklatın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9525" y="2819400"/>
            <a:ext cx="5256213" cy="1143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 altLang="tr-TR" noProof="0" smtClean="0"/>
              <a:t>Asıl alt başlık stilini düzenlemek için tıklatın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635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594475" y="685800"/>
            <a:ext cx="1771650" cy="5440363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79525" y="685800"/>
            <a:ext cx="5162550" cy="5440363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499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Dikdörtgen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Dikdörtgen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üz Bağlayıcı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Düz Bağlayıcı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Dikdörtgen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9" name="Dikdörtgen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Düz Bağlayıcı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üz Bağlayıcı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ikdörtgen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Düz Bağlayıcı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9" name="İçerik Yer Tutucus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3" name="İçerik Yer Tutucus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12" name="Metin Yer Tutucusu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14" name="Metin Yer Tutucusu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8" name="Düz Bağlayıcı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İçerik Yer Tutucus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21" name="Veri Yer Tutucusu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23" name="Altbilgi Yer Tutucusu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0927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üz Bağlayıcı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Düz Bağlayıcı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Veri Yer Tutucusu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21" name="Altbilgi Yer Tutucusu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859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795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39846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744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845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739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75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97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39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9525" y="685800"/>
            <a:ext cx="70866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Ana başlık stilini düzenlemek için tıklatın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1600200"/>
            <a:ext cx="5257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Ana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29375"/>
            <a:ext cx="2133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29375"/>
            <a:ext cx="2895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9375"/>
            <a:ext cx="2133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15.10.2020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Düz Bağlayıcı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ctrTitle"/>
          </p:nvPr>
        </p:nvSpPr>
        <p:spPr>
          <a:xfrm>
            <a:off x="1907704" y="188640"/>
            <a:ext cx="6388224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 smtClean="0"/>
              <a:t>Arrays</a:t>
            </a:r>
            <a:r>
              <a:rPr lang="tr-TR" dirty="0" smtClean="0"/>
              <a:t>,</a:t>
            </a:r>
            <a:r>
              <a:rPr lang="en-US" dirty="0" smtClean="0"/>
              <a:t> </a:t>
            </a:r>
            <a:r>
              <a:rPr lang="en-US" dirty="0"/>
              <a:t>Strings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and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Formatted </a:t>
            </a:r>
            <a:r>
              <a:rPr lang="en-US" dirty="0" err="1" smtClean="0"/>
              <a:t>Input/Output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45" y="1628800"/>
            <a:ext cx="2543175" cy="1714500"/>
          </a:xfrm>
          <a:prstGeom prst="rect">
            <a:avLst/>
          </a:prstGeom>
          <a:ln/>
          <a:scene3d>
            <a:camera prst="perspectiveRelaxed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57" y="3933056"/>
            <a:ext cx="3392951" cy="2544713"/>
          </a:xfrm>
          <a:prstGeom prst="rect">
            <a:avLst/>
          </a:prstGeom>
          <a:noFill/>
          <a:ln>
            <a:noFill/>
          </a:ln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933056"/>
            <a:ext cx="3240021" cy="2430016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>
            <a:normAutofit/>
          </a:bodyPr>
          <a:lstStyle/>
          <a:p>
            <a:r>
              <a:rPr lang="en-US" b="1" dirty="0"/>
              <a:t>Character Strings:</a:t>
            </a:r>
            <a:endParaRPr lang="tr-TR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95555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1043608" y="5312023"/>
            <a:ext cx="6840760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This is the null character, and C uses it to mark the end of a string. </a:t>
            </a:r>
            <a:endParaRPr lang="tr-TR" sz="1600" dirty="0"/>
          </a:p>
        </p:txBody>
      </p:sp>
      <p:cxnSp>
        <p:nvCxnSpPr>
          <p:cNvPr id="7" name="Düz Ok Bağlayıcısı 6"/>
          <p:cNvCxnSpPr/>
          <p:nvPr/>
        </p:nvCxnSpPr>
        <p:spPr>
          <a:xfrm flipV="1">
            <a:off x="6732240" y="4869160"/>
            <a:ext cx="504056" cy="3805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kdörtgen 10"/>
          <p:cNvSpPr/>
          <p:nvPr/>
        </p:nvSpPr>
        <p:spPr>
          <a:xfrm>
            <a:off x="825904" y="5796553"/>
            <a:ext cx="7202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null character is not the digit zero; it is the nonprinting character whose ASCII code value (or equivalent) is 0.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356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6221139" cy="349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00259"/>
            <a:ext cx="6388674" cy="3007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240"/>
            <a:ext cx="412242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00093" y="44624"/>
            <a:ext cx="7467600" cy="418058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strlen</a:t>
            </a:r>
            <a:r>
              <a:rPr lang="tr-TR" dirty="0"/>
              <a:t>() </a:t>
            </a:r>
            <a:r>
              <a:rPr lang="tr-TR" dirty="0" err="1"/>
              <a:t>Function</a:t>
            </a:r>
            <a:r>
              <a:rPr lang="tr-TR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5688632" cy="469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013176"/>
            <a:ext cx="5040560" cy="15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482067" cy="27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Constants and the C Preprocessor </a:t>
            </a:r>
            <a:endParaRPr lang="tr-T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6109"/>
            <a:ext cx="6047010" cy="389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3" y="5166361"/>
            <a:ext cx="3297209" cy="86409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79" y="5293609"/>
            <a:ext cx="3295650" cy="609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Metin kutusu 3"/>
          <p:cNvSpPr txBox="1"/>
          <p:nvPr/>
        </p:nvSpPr>
        <p:spPr>
          <a:xfrm>
            <a:off x="5715769" y="1772816"/>
            <a:ext cx="2888679" cy="2123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dirty="0" smtClean="0"/>
              <a:t>Ön işlemci direktifleri « </a:t>
            </a:r>
            <a:r>
              <a:rPr lang="tr-TR" sz="2000" b="1" u="sng" dirty="0" smtClean="0"/>
              <a:t>#</a:t>
            </a:r>
            <a:r>
              <a:rPr lang="tr-TR" sz="1400" dirty="0" smtClean="0"/>
              <a:t> »  karakteri ile başlayan ifadelerdir ve derleyiciye verilen özel komutlardır.</a:t>
            </a:r>
          </a:p>
          <a:p>
            <a:pPr algn="just"/>
            <a:endParaRPr lang="tr-TR" sz="1400" dirty="0"/>
          </a:p>
          <a:p>
            <a:pPr algn="just"/>
            <a:r>
              <a:rPr lang="tr-TR" sz="1400" dirty="0" smtClean="0"/>
              <a:t>#</a:t>
            </a:r>
            <a:r>
              <a:rPr lang="tr-TR" sz="1400" dirty="0" err="1" smtClean="0"/>
              <a:t>include</a:t>
            </a:r>
            <a:r>
              <a:rPr lang="tr-TR" sz="1400" dirty="0" smtClean="0"/>
              <a:t> ….</a:t>
            </a:r>
          </a:p>
          <a:p>
            <a:pPr algn="just"/>
            <a:r>
              <a:rPr lang="tr-TR" sz="1400" dirty="0" smtClean="0"/>
              <a:t>#define …</a:t>
            </a:r>
          </a:p>
          <a:p>
            <a:pPr algn="just"/>
            <a:endParaRPr lang="tr-TR" sz="1400" dirty="0"/>
          </a:p>
          <a:p>
            <a:pPr algn="just"/>
            <a:r>
              <a:rPr lang="tr-TR" sz="1400" dirty="0" smtClean="0"/>
              <a:t>…</a:t>
            </a:r>
            <a:endParaRPr lang="tr-TR" sz="1400" dirty="0"/>
          </a:p>
        </p:txBody>
      </p:sp>
      <p:sp>
        <p:nvSpPr>
          <p:cNvPr id="5" name="Şeritli Sağ Ok 4"/>
          <p:cNvSpPr/>
          <p:nvPr/>
        </p:nvSpPr>
        <p:spPr>
          <a:xfrm rot="2032410">
            <a:off x="5297680" y="1096069"/>
            <a:ext cx="1800200" cy="3099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38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const</a:t>
            </a:r>
            <a:r>
              <a:rPr lang="tr-TR" b="1" dirty="0"/>
              <a:t> </a:t>
            </a:r>
            <a:r>
              <a:rPr lang="tr-TR" b="1" dirty="0" err="1"/>
              <a:t>Modifier</a:t>
            </a:r>
            <a:r>
              <a:rPr lang="tr-TR" b="1" dirty="0"/>
              <a:t>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1268760"/>
            <a:ext cx="78239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36957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1331640" y="4005064"/>
            <a:ext cx="6085306" cy="193899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Sembolik sabitleri </a:t>
            </a:r>
            <a:r>
              <a:rPr lang="tr-TR" sz="2000" dirty="0" smtClean="0"/>
              <a:t>kullanmak, yazılan programı sayıların karmaşıklığından kurtararak daha anlamlı hale gelmesini sağlar. </a:t>
            </a:r>
          </a:p>
          <a:p>
            <a:endParaRPr lang="tr-TR" sz="2000" dirty="0"/>
          </a:p>
          <a:p>
            <a:r>
              <a:rPr lang="tr-TR" sz="2000" dirty="0" smtClean="0"/>
              <a:t>Böylece geliştirilen algoritma yazılımda sözsel bir biçimde ifade edilebilir.</a:t>
            </a:r>
            <a:endParaRPr lang="tr-TR" sz="2000" dirty="0"/>
          </a:p>
        </p:txBody>
      </p:sp>
      <p:sp>
        <p:nvSpPr>
          <p:cNvPr id="3" name="Metin kutusu 2"/>
          <p:cNvSpPr txBox="1"/>
          <p:nvPr/>
        </p:nvSpPr>
        <p:spPr>
          <a:xfrm>
            <a:off x="6444838" y="2958803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 smtClean="0"/>
              <a:t>Wrong</a:t>
            </a:r>
            <a:r>
              <a:rPr lang="tr-TR" sz="1400" dirty="0" smtClean="0"/>
              <a:t> </a:t>
            </a:r>
            <a:r>
              <a:rPr lang="tr-TR" sz="1400" dirty="0" err="1" smtClean="0"/>
              <a:t>using</a:t>
            </a:r>
            <a:r>
              <a:rPr lang="tr-TR" sz="1400" dirty="0" smtClean="0"/>
              <a:t>.</a:t>
            </a:r>
            <a:endParaRPr lang="tr-TR" sz="1400" dirty="0"/>
          </a:p>
        </p:txBody>
      </p:sp>
      <p:sp>
        <p:nvSpPr>
          <p:cNvPr id="4" name="Şeritli Sağ Ok 3"/>
          <p:cNvSpPr/>
          <p:nvPr/>
        </p:nvSpPr>
        <p:spPr>
          <a:xfrm>
            <a:off x="6035452" y="3112691"/>
            <a:ext cx="409386" cy="4571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5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35280" cy="10801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Exploring and Exploiting 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en-US" b="1" dirty="0" err="1" smtClean="0"/>
              <a:t>printf</a:t>
            </a:r>
            <a:r>
              <a:rPr lang="en-US" b="1" dirty="0"/>
              <a:t>() and </a:t>
            </a:r>
            <a:r>
              <a:rPr lang="en-US" b="1" dirty="0" err="1"/>
              <a:t>scanf</a:t>
            </a:r>
            <a:r>
              <a:rPr lang="en-US" b="1" dirty="0" smtClean="0"/>
              <a:t>()</a:t>
            </a:r>
            <a:r>
              <a:rPr lang="tr-TR" b="1" dirty="0" smtClean="0"/>
              <a:t> </a:t>
            </a:r>
            <a:r>
              <a:rPr lang="tr-TR" sz="1600" b="1" dirty="0"/>
              <a:t>(sf141)</a:t>
            </a:r>
          </a:p>
        </p:txBody>
      </p:sp>
      <p:pic>
        <p:nvPicPr>
          <p:cNvPr id="1026" name="Picture 2" descr="Control Structure and Input-Output in C - JournalD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09" y="1324595"/>
            <a:ext cx="4392488" cy="2465285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683568" y="4149080"/>
            <a:ext cx="770485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The functions </a:t>
            </a:r>
            <a:r>
              <a:rPr lang="en-US" sz="1600" dirty="0" err="1"/>
              <a:t>printf</a:t>
            </a:r>
            <a:r>
              <a:rPr lang="en-US" sz="1600" dirty="0"/>
              <a:t>() and </a:t>
            </a:r>
            <a:r>
              <a:rPr lang="en-US" sz="1600" dirty="0" err="1"/>
              <a:t>scanf</a:t>
            </a:r>
            <a:r>
              <a:rPr lang="en-US" sz="1600" dirty="0"/>
              <a:t>() enable you to communicate with a program. They are called input/output functions, or I/O functions for short. </a:t>
            </a:r>
            <a:endParaRPr lang="tr-TR" sz="1600" dirty="0" smtClean="0"/>
          </a:p>
          <a:p>
            <a:r>
              <a:rPr lang="en-US" sz="1600" dirty="0" smtClean="0"/>
              <a:t>They </a:t>
            </a:r>
            <a:r>
              <a:rPr lang="en-US" sz="1600" dirty="0"/>
              <a:t>are not the only I/O functions you can use with C, but they are the most versatile</a:t>
            </a:r>
            <a:endParaRPr lang="tr-TR" sz="1600" dirty="0"/>
          </a:p>
        </p:txBody>
      </p:sp>
      <p:sp>
        <p:nvSpPr>
          <p:cNvPr id="4" name="Dikdörtgen 3"/>
          <p:cNvSpPr/>
          <p:nvPr/>
        </p:nvSpPr>
        <p:spPr>
          <a:xfrm>
            <a:off x="755576" y="5364505"/>
            <a:ext cx="7488832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Although </a:t>
            </a:r>
            <a:r>
              <a:rPr lang="en-US" sz="1600" dirty="0" err="1"/>
              <a:t>printf</a:t>
            </a:r>
            <a:r>
              <a:rPr lang="en-US" sz="1600" dirty="0"/>
              <a:t>() is an output function and </a:t>
            </a:r>
            <a:r>
              <a:rPr lang="en-US" sz="1600" dirty="0" err="1"/>
              <a:t>scanf</a:t>
            </a:r>
            <a:r>
              <a:rPr lang="en-US" sz="1600" dirty="0"/>
              <a:t>() is an input function, both work much the same, each using a control string and a list of arguments.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662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70251" y="116632"/>
            <a:ext cx="7467600" cy="634082"/>
          </a:xfrm>
        </p:spPr>
        <p:txBody>
          <a:bodyPr/>
          <a:lstStyle/>
          <a:p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printf</a:t>
            </a:r>
            <a:r>
              <a:rPr lang="tr-TR" b="1" dirty="0"/>
              <a:t>() </a:t>
            </a:r>
            <a:r>
              <a:rPr lang="tr-TR" b="1" dirty="0" err="1"/>
              <a:t>Function</a:t>
            </a:r>
            <a:r>
              <a:rPr lang="tr-TR" b="1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61912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1675"/>
            <a:ext cx="6324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6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printf</a:t>
            </a:r>
            <a:r>
              <a:rPr lang="en-US" b="1" dirty="0" smtClean="0"/>
              <a:t>()</a:t>
            </a:r>
            <a:endParaRPr lang="tr-TR" b="1" dirty="0"/>
          </a:p>
        </p:txBody>
      </p:sp>
      <p:grpSp>
        <p:nvGrpSpPr>
          <p:cNvPr id="6" name="Grup 5"/>
          <p:cNvGrpSpPr/>
          <p:nvPr/>
        </p:nvGrpSpPr>
        <p:grpSpPr>
          <a:xfrm>
            <a:off x="251520" y="980728"/>
            <a:ext cx="4763814" cy="3800364"/>
            <a:chOff x="1176339" y="1528763"/>
            <a:chExt cx="4763814" cy="380036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339" y="1528763"/>
              <a:ext cx="4763814" cy="266586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339" y="4210891"/>
              <a:ext cx="4763814" cy="111823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73" y="592509"/>
            <a:ext cx="4363491" cy="1108299"/>
          </a:xfrm>
          <a:prstGeom prst="rect">
            <a:avLst/>
          </a:prstGeom>
          <a:ln/>
          <a:effectLst>
            <a:outerShdw blurRad="50800" dist="20000" dir="5400000" rotWithShape="0">
              <a:srgbClr val="000000">
                <a:alpha val="42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96215"/>
            <a:ext cx="3456384" cy="127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9" y="5157192"/>
            <a:ext cx="3989437" cy="120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41" y="4705297"/>
            <a:ext cx="3770153" cy="14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Printing </a:t>
            </a:r>
            <a:r>
              <a:rPr lang="tr-TR" b="1" dirty="0" err="1"/>
              <a:t>Long</a:t>
            </a:r>
            <a:r>
              <a:rPr lang="tr-TR" b="1" dirty="0"/>
              <a:t> </a:t>
            </a:r>
            <a:r>
              <a:rPr lang="tr-TR" b="1" dirty="0" err="1"/>
              <a:t>Strings</a:t>
            </a:r>
            <a:r>
              <a:rPr lang="tr-TR" b="1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6" y="2420888"/>
            <a:ext cx="4806794" cy="33843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" name="Dikdörtgen 4"/>
          <p:cNvSpPr/>
          <p:nvPr/>
        </p:nvSpPr>
        <p:spPr>
          <a:xfrm>
            <a:off x="344572" y="592009"/>
            <a:ext cx="833188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Occasionally, </a:t>
            </a:r>
            <a:r>
              <a:rPr lang="en-US" sz="1600" dirty="0" err="1"/>
              <a:t>printf</a:t>
            </a:r>
            <a:r>
              <a:rPr lang="en-US" sz="1600" dirty="0"/>
              <a:t>() statements are too long to put on one line. </a:t>
            </a:r>
            <a:r>
              <a:rPr lang="en-US" sz="1600" dirty="0" smtClean="0"/>
              <a:t>Because </a:t>
            </a:r>
            <a:r>
              <a:rPr lang="en-US" sz="1600" dirty="0"/>
              <a:t>C ignores whitespace (spaces, tabs, newlines) except when used to separate elements, you can spread </a:t>
            </a:r>
            <a:r>
              <a:rPr lang="en-US" sz="1600" dirty="0" smtClean="0"/>
              <a:t>a </a:t>
            </a:r>
            <a:r>
              <a:rPr lang="en-US" sz="1600" dirty="0"/>
              <a:t>statement over several lines, as long as you put your line breaks between elements.</a:t>
            </a:r>
            <a:endParaRPr lang="tr-TR" sz="16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2" y="1589137"/>
            <a:ext cx="37719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55" y="4509120"/>
            <a:ext cx="2454713" cy="2213266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9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7780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Conversion Specification Modifiers for </a:t>
            </a:r>
            <a:r>
              <a:rPr lang="en-US" b="1" dirty="0" err="1"/>
              <a:t>printf</a:t>
            </a:r>
            <a:r>
              <a:rPr lang="en-US" b="1" dirty="0" smtClean="0"/>
              <a:t>()</a:t>
            </a:r>
            <a:r>
              <a:rPr lang="tr-TR" b="1" dirty="0" smtClean="0"/>
              <a:t>  </a:t>
            </a:r>
            <a:r>
              <a:rPr lang="tr-TR" sz="2000" b="1" dirty="0" smtClean="0"/>
              <a:t>(</a:t>
            </a:r>
            <a:r>
              <a:rPr lang="tr-TR" sz="2000" b="1" dirty="0" err="1" smtClean="0"/>
              <a:t>sf</a:t>
            </a:r>
            <a:r>
              <a:rPr lang="tr-TR" sz="2000" b="1" dirty="0" smtClean="0"/>
              <a:t>, 145)</a:t>
            </a:r>
            <a:endParaRPr lang="tr-TR" sz="2000" b="1" dirty="0"/>
          </a:p>
        </p:txBody>
      </p:sp>
      <p:sp>
        <p:nvSpPr>
          <p:cNvPr id="4" name="Dikdörtgen 3"/>
          <p:cNvSpPr/>
          <p:nvPr/>
        </p:nvSpPr>
        <p:spPr>
          <a:xfrm>
            <a:off x="343435" y="912093"/>
            <a:ext cx="8345432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You can modify a basic conversion specification by inserting modifiers between the % and the defining conversion </a:t>
            </a:r>
            <a:r>
              <a:rPr lang="en-US" sz="1600" dirty="0" smtClean="0"/>
              <a:t>character</a:t>
            </a:r>
            <a:r>
              <a:rPr lang="tr-TR" sz="1600" dirty="0" smtClean="0"/>
              <a:t>.</a:t>
            </a:r>
            <a:endParaRPr lang="tr-TR" sz="1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48" y="1700808"/>
            <a:ext cx="6552728" cy="484901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5" y="1844824"/>
            <a:ext cx="7879222" cy="334521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1" y="2708920"/>
            <a:ext cx="7216865" cy="2100200"/>
          </a:xfrm>
          <a:prstGeom prst="rect">
            <a:avLst/>
          </a:prstGeom>
          <a:ln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5328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1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1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11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tr-TR" dirty="0" err="1" smtClean="0"/>
              <a:t>Arrays</a:t>
            </a:r>
            <a:r>
              <a:rPr lang="tr-TR" dirty="0" smtClean="0"/>
              <a:t>: Diziler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>
          <a:xfrm>
            <a:off x="395536" y="1196752"/>
            <a:ext cx="8147248" cy="2448272"/>
          </a:xfrm>
        </p:spPr>
        <p:txBody>
          <a:bodyPr>
            <a:normAutofit lnSpcReduction="10000"/>
          </a:bodyPr>
          <a:lstStyle/>
          <a:p>
            <a:r>
              <a:rPr lang="tr-TR" b="1" u="sng" dirty="0" smtClean="0"/>
              <a:t>Tanım :</a:t>
            </a:r>
            <a:r>
              <a:rPr lang="tr-TR" b="1" dirty="0" smtClean="0"/>
              <a:t> </a:t>
            </a:r>
            <a:r>
              <a:rPr lang="tr-TR" dirty="0" smtClean="0"/>
              <a:t>Belirlenmiş bir amaç için aynı isim uzayında ve veri tipinde oluşturulmuş sıralı değişkenlerdir.</a:t>
            </a:r>
          </a:p>
          <a:p>
            <a:pPr marL="0" indent="0">
              <a:buNone/>
            </a:pPr>
            <a:r>
              <a:rPr lang="tr-TR" dirty="0" smtClean="0"/>
              <a:t>    * Sıralı elemanlara sahip bir kümeye benzetilebilir.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* Elemanlarına dizinin indeksleri kullanılarak  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rastgele erişilebilir.</a:t>
            </a:r>
          </a:p>
          <a:p>
            <a:pPr marL="0" indent="0">
              <a:buNone/>
            </a:pPr>
            <a:r>
              <a:rPr lang="tr-TR" dirty="0" smtClean="0"/>
              <a:t>   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01008"/>
            <a:ext cx="6096021" cy="28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5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/>
          <p:cNvGrpSpPr/>
          <p:nvPr/>
        </p:nvGrpSpPr>
        <p:grpSpPr>
          <a:xfrm>
            <a:off x="862159" y="476672"/>
            <a:ext cx="7094217" cy="5830709"/>
            <a:chOff x="683568" y="1008180"/>
            <a:chExt cx="7094217" cy="583070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008180"/>
              <a:ext cx="7073592" cy="1443921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381747"/>
              <a:ext cx="7094217" cy="445714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305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36904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 Using Modifiers and </a:t>
            </a:r>
            <a:r>
              <a:rPr lang="en-US" b="1" dirty="0" smtClean="0"/>
              <a:t>Flags</a:t>
            </a:r>
            <a:r>
              <a:rPr lang="tr-TR" b="1" dirty="0" smtClean="0"/>
              <a:t> </a:t>
            </a:r>
            <a:r>
              <a:rPr lang="tr-TR" sz="2000" b="1" u="sng" dirty="0" smtClean="0"/>
              <a:t>(sf147)</a:t>
            </a:r>
            <a:r>
              <a:rPr lang="en-US" sz="2000" b="1" dirty="0" smtClean="0"/>
              <a:t> </a:t>
            </a:r>
            <a:endParaRPr lang="tr-TR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297219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28" y="908720"/>
            <a:ext cx="4202964" cy="369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1" y="4221088"/>
            <a:ext cx="14001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764013"/>
            <a:ext cx="1524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6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36904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 Using Modifiers and </a:t>
            </a:r>
            <a:r>
              <a:rPr lang="en-US" b="1" dirty="0" smtClean="0"/>
              <a:t>Flags</a:t>
            </a:r>
            <a:r>
              <a:rPr lang="tr-TR" b="1" dirty="0" smtClean="0"/>
              <a:t> </a:t>
            </a:r>
            <a:r>
              <a:rPr lang="tr-TR" sz="2000" b="1" u="sng" dirty="0" smtClean="0"/>
              <a:t>(sf147)</a:t>
            </a:r>
            <a:r>
              <a:rPr lang="en-US" sz="2000" b="1" dirty="0" smtClean="0"/>
              <a:t> </a:t>
            </a:r>
            <a:endParaRPr lang="tr-TR" sz="2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61640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96752"/>
            <a:ext cx="302992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611560" y="5373216"/>
            <a:ext cx="7242688" cy="1107996"/>
          </a:xfrm>
          <a:prstGeom prst="rect">
            <a:avLst/>
          </a:prstGeom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/>
              <a:t>The Return Value of </a:t>
            </a:r>
            <a:r>
              <a:rPr lang="en-US" b="1" dirty="0" err="1"/>
              <a:t>printf</a:t>
            </a:r>
            <a:r>
              <a:rPr lang="en-US" b="1" dirty="0" smtClean="0"/>
              <a:t>()</a:t>
            </a:r>
            <a:r>
              <a:rPr lang="tr-TR" b="1" dirty="0" smtClean="0"/>
              <a:t> :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printf</a:t>
            </a:r>
            <a:r>
              <a:rPr lang="en-US" sz="1600" dirty="0"/>
              <a:t>() function also has a return value</a:t>
            </a:r>
            <a:r>
              <a:rPr lang="en-US" sz="1600" dirty="0" smtClean="0"/>
              <a:t>;</a:t>
            </a:r>
            <a:endParaRPr lang="tr-TR" sz="1600" dirty="0" smtClean="0"/>
          </a:p>
          <a:p>
            <a:r>
              <a:rPr lang="en-US" sz="1600" dirty="0" smtClean="0"/>
              <a:t>it </a:t>
            </a:r>
            <a:r>
              <a:rPr lang="en-US" sz="1600" dirty="0"/>
              <a:t>returns the number of characters it printed</a:t>
            </a:r>
            <a:r>
              <a:rPr lang="en-US" sz="1600" dirty="0" smtClean="0"/>
              <a:t>.</a:t>
            </a:r>
            <a:r>
              <a:rPr lang="tr-TR" sz="1600" dirty="0" smtClean="0"/>
              <a:t> </a:t>
            </a:r>
            <a:r>
              <a:rPr lang="en-US" sz="1600" dirty="0" smtClean="0"/>
              <a:t> </a:t>
            </a:r>
            <a:r>
              <a:rPr lang="en-US" sz="1600" dirty="0"/>
              <a:t>If there is an output error, </a:t>
            </a:r>
            <a:endParaRPr lang="tr-TR" sz="1600" dirty="0" smtClean="0"/>
          </a:p>
          <a:p>
            <a:r>
              <a:rPr lang="en-US" sz="1600" dirty="0" err="1" smtClean="0"/>
              <a:t>printf</a:t>
            </a:r>
            <a:r>
              <a:rPr lang="en-US" sz="1600" dirty="0"/>
              <a:t>() returns a negative value.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34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4421" y="173604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scanf</a:t>
            </a:r>
            <a:r>
              <a:rPr lang="en-US" b="1" dirty="0" smtClean="0"/>
              <a:t>()</a:t>
            </a:r>
            <a:endParaRPr lang="tr-T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9" y="836712"/>
            <a:ext cx="7344816" cy="1947999"/>
          </a:xfrm>
          <a:prstGeom prst="rect">
            <a:avLst/>
          </a:prstGeom>
          <a:ln/>
          <a:scene3d>
            <a:camera prst="perspectiveRight"/>
            <a:lightRig rig="threePt" dir="t"/>
          </a:scene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212976"/>
            <a:ext cx="7992888" cy="1252170"/>
          </a:xfrm>
          <a:prstGeom prst="rect">
            <a:avLst/>
          </a:prstGeom>
          <a:ln/>
          <a:scene3d>
            <a:camera prst="perspectiveLef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0" y="5013176"/>
            <a:ext cx="8082512" cy="1008112"/>
          </a:xfrm>
          <a:prstGeom prst="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25000" dir="54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3" name="AutoShape 8" descr="Keyboard High Quality PNG | Web Icons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4" name="AutoShape 10" descr="Keyboard High Quality PNG | Web Icons 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AutoShape 12" descr="Keyboard High Quality PNG | Web Icons 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2484">
            <a:off x="7060576" y="710232"/>
            <a:ext cx="2339848" cy="94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73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 txBox="1">
            <a:spLocks/>
          </p:cNvSpPr>
          <p:nvPr/>
        </p:nvSpPr>
        <p:spPr>
          <a:xfrm>
            <a:off x="454421" y="173604"/>
            <a:ext cx="7467600" cy="490066"/>
          </a:xfrm>
          <a:prstGeom prst="rect">
            <a:avLst/>
          </a:prstGeom>
        </p:spPr>
        <p:txBody>
          <a:bodyPr vert="horz" anchor="b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Using scanf()</a:t>
            </a:r>
            <a:endParaRPr lang="tr-TR" b="1" dirty="0"/>
          </a:p>
        </p:txBody>
      </p:sp>
      <p:grpSp>
        <p:nvGrpSpPr>
          <p:cNvPr id="6" name="Grup 5"/>
          <p:cNvGrpSpPr/>
          <p:nvPr/>
        </p:nvGrpSpPr>
        <p:grpSpPr>
          <a:xfrm>
            <a:off x="420486" y="692249"/>
            <a:ext cx="4655570" cy="3816871"/>
            <a:chOff x="420486" y="908720"/>
            <a:chExt cx="5695950" cy="43053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21" y="908720"/>
              <a:ext cx="3590925" cy="170497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86" y="2613695"/>
              <a:ext cx="5695950" cy="260032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</p:grpSp>
      <p:pic>
        <p:nvPicPr>
          <p:cNvPr id="2053" name="Picture 5" descr="Congrats Keyboard GIF by NeighborlyNotaryNYC - Find &amp; Share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5090"/>
            <a:ext cx="3568140" cy="23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2" y="5013176"/>
            <a:ext cx="3786079" cy="136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3383256" y="4005064"/>
            <a:ext cx="5383495" cy="181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tr-T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işlevi, girdinin ayrı alanlara nasıl bölüneceğine karar vermek için boşluk </a:t>
            </a:r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vb. (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yeni satırlar, sekmeler ve boşluklar) kullanır. </a:t>
            </a:r>
            <a:endParaRPr lang="tr-T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Aradaki 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boşluk üzerinden atlayarak art arda dönüşüm özelliklerini ardışık alanlarla eşleştirir. </a:t>
            </a:r>
          </a:p>
        </p:txBody>
      </p:sp>
    </p:spTree>
    <p:extLst>
      <p:ext uri="{BB962C8B-B14F-4D97-AF65-F5344CB8AC3E}">
        <p14:creationId xmlns:p14="http://schemas.microsoft.com/office/powerpoint/2010/main" val="27833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tr-TR" b="1" dirty="0"/>
              <a:t>Conversion </a:t>
            </a:r>
            <a:r>
              <a:rPr lang="tr-TR" b="1" dirty="0" err="1"/>
              <a:t>Specifiers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scanf</a:t>
            </a:r>
            <a:r>
              <a:rPr lang="tr-TR" b="1" dirty="0"/>
              <a:t>()</a:t>
            </a:r>
          </a:p>
        </p:txBody>
      </p:sp>
      <p:grpSp>
        <p:nvGrpSpPr>
          <p:cNvPr id="4" name="Grup 3"/>
          <p:cNvGrpSpPr/>
          <p:nvPr/>
        </p:nvGrpSpPr>
        <p:grpSpPr>
          <a:xfrm>
            <a:off x="467544" y="1196752"/>
            <a:ext cx="7848872" cy="4395022"/>
            <a:chOff x="395536" y="1050202"/>
            <a:chExt cx="8402386" cy="4690719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050202"/>
              <a:ext cx="81915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22" y="2492896"/>
              <a:ext cx="8382000" cy="324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7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tr-TR" dirty="0"/>
              <a:t>Conversion </a:t>
            </a:r>
            <a:r>
              <a:rPr lang="tr-TR" dirty="0" err="1"/>
              <a:t>Modifiers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scanf</a:t>
            </a:r>
            <a:r>
              <a:rPr lang="tr-TR" dirty="0"/>
              <a:t>()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88" y="1026490"/>
            <a:ext cx="6912768" cy="50479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1" y="2060444"/>
            <a:ext cx="7480281" cy="298002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626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52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52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Regular Characters in the Format String</a:t>
            </a:r>
            <a:endParaRPr lang="tr-TR" sz="28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19"/>
            <a:ext cx="6048672" cy="356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Çift Ayraç 3"/>
          <p:cNvSpPr/>
          <p:nvPr/>
        </p:nvSpPr>
        <p:spPr>
          <a:xfrm>
            <a:off x="2525556" y="3823134"/>
            <a:ext cx="5821080" cy="1296144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tr-TR" sz="1600" b="1" u="sng" dirty="0" err="1" smtClean="0"/>
              <a:t>scanf</a:t>
            </a:r>
            <a:r>
              <a:rPr lang="tr-TR" sz="1600" b="1" u="sng" dirty="0" smtClean="0"/>
              <a:t>() </a:t>
            </a:r>
            <a:r>
              <a:rPr lang="tr-TR" sz="1600" dirty="0" smtClean="0"/>
              <a:t>ile belirlediğiniz herhangi bir giriş formatında konsoldan giriş okuyabilirsiniz. Sadece klavyeden veri girişinin belirlenen bu formata uygun olmasının sağlanması gerekir. Aksi takdirde yanlış okuma yapılır.</a:t>
            </a:r>
            <a:endParaRPr lang="tr-TR" sz="1600" dirty="0"/>
          </a:p>
        </p:txBody>
      </p:sp>
      <p:sp>
        <p:nvSpPr>
          <p:cNvPr id="5" name="Metin kutusu 4"/>
          <p:cNvSpPr txBox="1"/>
          <p:nvPr/>
        </p:nvSpPr>
        <p:spPr>
          <a:xfrm>
            <a:off x="5436096" y="2807350"/>
            <a:ext cx="345638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dirty="0" smtClean="0"/>
              <a:t>Girilen değerler uygun tipte ve aralarına virgül konularak girilmelidir.</a:t>
            </a:r>
            <a:endParaRPr lang="tr-TR" sz="1400" dirty="0"/>
          </a:p>
        </p:txBody>
      </p:sp>
      <p:cxnSp>
        <p:nvCxnSpPr>
          <p:cNvPr id="7" name="Eğri Bağlayıcı 6"/>
          <p:cNvCxnSpPr/>
          <p:nvPr/>
        </p:nvCxnSpPr>
        <p:spPr>
          <a:xfrm>
            <a:off x="4067944" y="3068960"/>
            <a:ext cx="1368152" cy="7200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5292080" y="1196752"/>
            <a:ext cx="345638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dirty="0" smtClean="0"/>
              <a:t>Girilen değerler uygun tipte ve TAB tuşu ile boşluk bırakılarak girilmelidir.</a:t>
            </a:r>
            <a:endParaRPr lang="tr-TR" sz="1400" dirty="0"/>
          </a:p>
        </p:txBody>
      </p:sp>
      <p:cxnSp>
        <p:nvCxnSpPr>
          <p:cNvPr id="13" name="Eğri Bağlayıcı 12"/>
          <p:cNvCxnSpPr/>
          <p:nvPr/>
        </p:nvCxnSpPr>
        <p:spPr>
          <a:xfrm flipV="1">
            <a:off x="2911235" y="1458362"/>
            <a:ext cx="2308837" cy="131298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107504" y="5301208"/>
            <a:ext cx="7358105" cy="1323439"/>
          </a:xfrm>
          <a:prstGeom prst="rect">
            <a:avLst/>
          </a:prstGeom>
          <a:effectLst>
            <a:outerShdw blurRad="50800" dist="20000" dir="5400000" rotWithShape="0">
              <a:srgbClr val="000000">
                <a:alpha val="42000"/>
              </a:srgbClr>
            </a:outerShdw>
            <a:softEdge rad="63500"/>
          </a:effectLst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r-TR" sz="1600" b="1" i="1" u="sng" dirty="0" err="1"/>
              <a:t>The</a:t>
            </a:r>
            <a:r>
              <a:rPr lang="tr-TR" sz="1600" b="1" i="1" u="sng" dirty="0"/>
              <a:t> </a:t>
            </a:r>
            <a:r>
              <a:rPr lang="tr-TR" sz="1600" b="1" i="1" u="sng" dirty="0" err="1"/>
              <a:t>scanf</a:t>
            </a:r>
            <a:r>
              <a:rPr lang="tr-TR" sz="1600" b="1" i="1" u="sng" dirty="0"/>
              <a:t>() Return </a:t>
            </a:r>
            <a:r>
              <a:rPr lang="tr-TR" sz="1600" b="1" i="1" u="sng" dirty="0" smtClean="0"/>
              <a:t>Value :  </a:t>
            </a:r>
          </a:p>
          <a:p>
            <a:endParaRPr lang="tr-TR" sz="1600" b="1" i="1" u="sng" dirty="0" smtClean="0"/>
          </a:p>
          <a:p>
            <a:r>
              <a:rPr lang="en-US" sz="1600" dirty="0"/>
              <a:t>The </a:t>
            </a:r>
            <a:r>
              <a:rPr lang="en-US" sz="1600" dirty="0" err="1"/>
              <a:t>scanf</a:t>
            </a:r>
            <a:r>
              <a:rPr lang="en-US" sz="1600" dirty="0"/>
              <a:t>() function returns the number of items that it successfully reads. </a:t>
            </a:r>
            <a:endParaRPr lang="tr-TR" sz="1600" dirty="0" smtClean="0"/>
          </a:p>
          <a:p>
            <a:r>
              <a:rPr lang="en-US" sz="1600" dirty="0" smtClean="0"/>
              <a:t>If </a:t>
            </a:r>
            <a:r>
              <a:rPr lang="en-US" sz="1600" dirty="0"/>
              <a:t>it reads no items, which happens if you type a nonnumeric string when </a:t>
            </a:r>
            <a:endParaRPr lang="tr-TR" sz="1600" dirty="0" smtClean="0"/>
          </a:p>
          <a:p>
            <a:r>
              <a:rPr lang="en-US" sz="1600" dirty="0" smtClean="0"/>
              <a:t>it </a:t>
            </a:r>
            <a:r>
              <a:rPr lang="en-US" sz="1600" dirty="0"/>
              <a:t>expects a number, </a:t>
            </a:r>
            <a:r>
              <a:rPr lang="en-US" sz="1600" dirty="0" err="1"/>
              <a:t>scanf</a:t>
            </a:r>
            <a:r>
              <a:rPr lang="en-US" sz="1600" dirty="0"/>
              <a:t>() returns the value 0.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70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59216" cy="8501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* Modifier with </a:t>
            </a:r>
            <a:r>
              <a:rPr lang="en-US" b="1" dirty="0" err="1"/>
              <a:t>printf</a:t>
            </a:r>
            <a:r>
              <a:rPr lang="en-US" b="1" dirty="0"/>
              <a:t>() and </a:t>
            </a:r>
            <a:r>
              <a:rPr lang="en-US" b="1" dirty="0" err="1"/>
              <a:t>scanf</a:t>
            </a:r>
            <a:r>
              <a:rPr lang="en-US" b="1" dirty="0" smtClean="0"/>
              <a:t>()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2200" b="1" dirty="0" smtClean="0"/>
              <a:t>sf162</a:t>
            </a:r>
            <a:endParaRPr lang="tr-TR" sz="2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3" y="1196752"/>
            <a:ext cx="531760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0" y="5248652"/>
            <a:ext cx="7416824" cy="124923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24" y="1700808"/>
            <a:ext cx="3089143" cy="1584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6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/>
          <p:cNvGrpSpPr/>
          <p:nvPr/>
        </p:nvGrpSpPr>
        <p:grpSpPr>
          <a:xfrm>
            <a:off x="420539" y="1268760"/>
            <a:ext cx="5375597" cy="3384376"/>
            <a:chOff x="395536" y="980728"/>
            <a:chExt cx="6768752" cy="439898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38" y="980728"/>
              <a:ext cx="6648450" cy="302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789040"/>
              <a:ext cx="5629275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59216" cy="8501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* Modifier with </a:t>
            </a:r>
            <a:r>
              <a:rPr lang="en-US" b="1" dirty="0" err="1"/>
              <a:t>printf</a:t>
            </a:r>
            <a:r>
              <a:rPr lang="en-US" b="1" dirty="0"/>
              <a:t>() and </a:t>
            </a:r>
            <a:r>
              <a:rPr lang="en-US" b="1" dirty="0" err="1"/>
              <a:t>scanf</a:t>
            </a:r>
            <a:r>
              <a:rPr lang="en-US" b="1" dirty="0" smtClean="0"/>
              <a:t>()</a:t>
            </a:r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sz="2200" b="1" dirty="0" smtClean="0"/>
              <a:t>sf162</a:t>
            </a:r>
            <a:endParaRPr lang="tr-TR" sz="2200" b="1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53" y="2034116"/>
            <a:ext cx="3034891" cy="7688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2" y="4797151"/>
            <a:ext cx="7905662" cy="792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49280"/>
            <a:ext cx="7783218" cy="504056"/>
          </a:xfrm>
          <a:prstGeom prst="round2DiagRect">
            <a:avLst>
              <a:gd name="adj1" fmla="val 16667"/>
              <a:gd name="adj2" fmla="val 0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en-US" b="1" dirty="0"/>
              <a:t>Why do we need arrays?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>
          <a:xfrm>
            <a:off x="395536" y="1196752"/>
            <a:ext cx="7467600" cy="3312368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can use normal variables (v1, v2, v3, ..) when we have a small number of objects, but if we want to store a large number of instances, it becomes difficult to manage them with normal variables. </a:t>
            </a:r>
            <a:endParaRPr lang="tr-TR" dirty="0" smtClean="0"/>
          </a:p>
          <a:p>
            <a:endParaRPr lang="tr-TR" dirty="0"/>
          </a:p>
          <a:p>
            <a:r>
              <a:rPr lang="en-US" dirty="0" smtClean="0"/>
              <a:t>The </a:t>
            </a:r>
            <a:r>
              <a:rPr lang="en-US" dirty="0"/>
              <a:t>idea of an array is to represent many instances in one variable.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75" y="3410505"/>
            <a:ext cx="4121150" cy="341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1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tart: Flow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2" y="836712"/>
            <a:ext cx="8465468" cy="4744616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tr-TR" b="1" dirty="0" err="1"/>
              <a:t>Array</a:t>
            </a:r>
            <a:r>
              <a:rPr lang="tr-TR" b="1" dirty="0"/>
              <a:t> </a:t>
            </a:r>
            <a:r>
              <a:rPr lang="tr-TR" b="1" dirty="0" err="1"/>
              <a:t>declaration</a:t>
            </a:r>
            <a:r>
              <a:rPr lang="tr-TR" b="1" dirty="0"/>
              <a:t> </a:t>
            </a:r>
            <a:endParaRPr lang="tr-TR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6" y="1052736"/>
            <a:ext cx="4441151" cy="176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5455877" cy="155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97152"/>
            <a:ext cx="5616624" cy="180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49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tr-TR" b="1" dirty="0" err="1"/>
              <a:t>Array</a:t>
            </a:r>
            <a:r>
              <a:rPr lang="tr-TR" b="1" dirty="0"/>
              <a:t> </a:t>
            </a:r>
            <a:r>
              <a:rPr lang="tr-TR" b="1" dirty="0" err="1"/>
              <a:t>declaration</a:t>
            </a:r>
            <a:r>
              <a:rPr lang="tr-TR" b="1" dirty="0"/>
              <a:t> </a:t>
            </a:r>
            <a:endParaRPr lang="tr-TR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124745"/>
            <a:ext cx="3672408" cy="10808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97" y="5688102"/>
            <a:ext cx="5472609" cy="2343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69" y="2492896"/>
            <a:ext cx="3921483" cy="291036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26" y="1268700"/>
            <a:ext cx="4541565" cy="3096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22" y="1639464"/>
            <a:ext cx="4535869" cy="21250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13" y="2601849"/>
            <a:ext cx="4842087" cy="269246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6" name="Metin kutusu 5"/>
          <p:cNvSpPr txBox="1"/>
          <p:nvPr/>
        </p:nvSpPr>
        <p:spPr>
          <a:xfrm>
            <a:off x="1157126" y="6237312"/>
            <a:ext cx="675537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Bir dizinin eleman sayısını </a:t>
            </a:r>
            <a:r>
              <a:rPr lang="tr-TR" b="1" dirty="0" err="1" smtClean="0">
                <a:solidFill>
                  <a:schemeClr val="tx1"/>
                </a:solidFill>
              </a:rPr>
              <a:t>sizeof</a:t>
            </a:r>
            <a:r>
              <a:rPr lang="tr-TR" b="1" dirty="0" smtClean="0">
                <a:solidFill>
                  <a:schemeClr val="tx1"/>
                </a:solidFill>
              </a:rPr>
              <a:t>(dizi ismi) </a:t>
            </a:r>
            <a:r>
              <a:rPr lang="tr-TR" dirty="0" err="1" smtClean="0"/>
              <a:t>operatötü</a:t>
            </a:r>
            <a:r>
              <a:rPr lang="tr-TR" dirty="0" smtClean="0"/>
              <a:t> verir.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1045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tr-TR" b="1" dirty="0" err="1"/>
              <a:t>Array</a:t>
            </a:r>
            <a:r>
              <a:rPr lang="tr-TR" b="1" dirty="0"/>
              <a:t> </a:t>
            </a:r>
            <a:r>
              <a:rPr lang="tr-TR" b="1" dirty="0" err="1"/>
              <a:t>declaration</a:t>
            </a:r>
            <a:r>
              <a:rPr lang="tr-TR" b="1" dirty="0"/>
              <a:t> </a:t>
            </a:r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12936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0"/>
            <a:ext cx="1800200" cy="22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1" y="1472530"/>
            <a:ext cx="86772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0"/>
            <a:ext cx="2857500" cy="228600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395536" y="404664"/>
            <a:ext cx="33843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4000" b="1" dirty="0" err="1" smtClean="0">
                <a:latin typeface="Footlight MT Light" panose="0204060206030A020304" pitchFamily="18" charset="0"/>
              </a:rPr>
              <a:t>Array</a:t>
            </a:r>
            <a:r>
              <a:rPr lang="tr-TR" sz="4000" b="1" dirty="0" smtClean="0">
                <a:latin typeface="Footlight MT Light" panose="0204060206030A020304" pitchFamily="18" charset="0"/>
              </a:rPr>
              <a:t> in C …</a:t>
            </a:r>
            <a:endParaRPr lang="tr-TR" sz="40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tr-TR" b="1" dirty="0" err="1"/>
              <a:t>Accessing</a:t>
            </a:r>
            <a:r>
              <a:rPr lang="tr-TR" b="1" dirty="0"/>
              <a:t> </a:t>
            </a:r>
            <a:r>
              <a:rPr lang="tr-TR" b="1" dirty="0" err="1"/>
              <a:t>Array</a:t>
            </a:r>
            <a:r>
              <a:rPr lang="tr-TR" b="1" dirty="0"/>
              <a:t> </a:t>
            </a:r>
            <a:r>
              <a:rPr lang="tr-TR" b="1" dirty="0" err="1"/>
              <a:t>Elements</a:t>
            </a:r>
            <a:r>
              <a:rPr lang="tr-TR" b="1" dirty="0"/>
              <a:t>:</a:t>
            </a:r>
            <a:endParaRPr lang="tr-TR" dirty="0"/>
          </a:p>
        </p:txBody>
      </p:sp>
      <p:pic>
        <p:nvPicPr>
          <p:cNvPr id="9218" name="Picture 2" descr="https://media.geeksforgeeks.org/wp-content/cdn-uploads/Array-In-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5472608" cy="258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41" y="3606729"/>
            <a:ext cx="5471517" cy="2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5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tr-TR" b="1" dirty="0" err="1"/>
              <a:t>Accessing</a:t>
            </a:r>
            <a:r>
              <a:rPr lang="tr-TR" b="1" dirty="0"/>
              <a:t> </a:t>
            </a:r>
            <a:r>
              <a:rPr lang="tr-TR" b="1" dirty="0" err="1"/>
              <a:t>Array</a:t>
            </a:r>
            <a:r>
              <a:rPr lang="tr-TR" b="1" dirty="0"/>
              <a:t> </a:t>
            </a:r>
            <a:r>
              <a:rPr lang="tr-TR" b="1" dirty="0" err="1"/>
              <a:t>Elements</a:t>
            </a:r>
            <a:r>
              <a:rPr lang="tr-TR" b="1" dirty="0"/>
              <a:t>:</a:t>
            </a:r>
            <a:endParaRPr lang="tr-TR" dirty="0"/>
          </a:p>
        </p:txBody>
      </p:sp>
      <p:sp>
        <p:nvSpPr>
          <p:cNvPr id="3" name="Dikdörtgen 2"/>
          <p:cNvSpPr/>
          <p:nvPr/>
        </p:nvSpPr>
        <p:spPr>
          <a:xfrm>
            <a:off x="683568" y="134076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 Index Out of bound Checking:</a:t>
            </a:r>
            <a:endParaRPr lang="tr-T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3171237" cy="325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65" y="1710100"/>
            <a:ext cx="304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Kitap istifi tasarım şablonu">
  <a:themeElements>
    <a:clrScheme name="Ofis Temas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 Teması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is Temas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mba">
  <a:themeElements>
    <a:clrScheme name="Cumb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umb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umb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Kitap istifi tasarım şablonu</Template>
  <TotalTime>1261</TotalTime>
  <Words>655</Words>
  <Application>Microsoft Office PowerPoint</Application>
  <PresentationFormat>Ekran Gösterisi (4:3)</PresentationFormat>
  <Paragraphs>68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30</vt:i4>
      </vt:variant>
    </vt:vector>
  </HeadingPairs>
  <TitlesOfParts>
    <vt:vector size="38" baseType="lpstr">
      <vt:lpstr>Century Gothic</vt:lpstr>
      <vt:lpstr>Century Schoolbook</vt:lpstr>
      <vt:lpstr>Consolas</vt:lpstr>
      <vt:lpstr>Footlight MT Light</vt:lpstr>
      <vt:lpstr>Wingdings</vt:lpstr>
      <vt:lpstr>Wingdings 2</vt:lpstr>
      <vt:lpstr>Kitap istifi tasarım şablonu</vt:lpstr>
      <vt:lpstr>Cumba</vt:lpstr>
      <vt:lpstr>Arrays, Strings  and  Formatted Input/Output</vt:lpstr>
      <vt:lpstr>Arrays: Diziler</vt:lpstr>
      <vt:lpstr>Why do we need arrays?</vt:lpstr>
      <vt:lpstr>Array declaration </vt:lpstr>
      <vt:lpstr>Array declaration </vt:lpstr>
      <vt:lpstr>Array declaration </vt:lpstr>
      <vt:lpstr>PowerPoint Sunusu</vt:lpstr>
      <vt:lpstr>Accessing Array Elements:</vt:lpstr>
      <vt:lpstr>Accessing Array Elements:</vt:lpstr>
      <vt:lpstr>Character Strings:</vt:lpstr>
      <vt:lpstr>PowerPoint Sunusu</vt:lpstr>
      <vt:lpstr>The strlen() Function </vt:lpstr>
      <vt:lpstr>Constants and the C Preprocessor </vt:lpstr>
      <vt:lpstr>The const Modifier </vt:lpstr>
      <vt:lpstr>Exploring and Exploiting  printf() and scanf() (sf141)</vt:lpstr>
      <vt:lpstr>The printf() Function </vt:lpstr>
      <vt:lpstr>Using printf()</vt:lpstr>
      <vt:lpstr>Printing Long Strings </vt:lpstr>
      <vt:lpstr>Conversion Specification Modifiers for printf()  (sf, 145)</vt:lpstr>
      <vt:lpstr>PowerPoint Sunusu</vt:lpstr>
      <vt:lpstr>Examples Using Modifiers and Flags (sf147) </vt:lpstr>
      <vt:lpstr>Examples Using Modifiers and Flags (sf147) </vt:lpstr>
      <vt:lpstr>Using scanf()</vt:lpstr>
      <vt:lpstr>PowerPoint Sunusu</vt:lpstr>
      <vt:lpstr>Conversion Specifiers for scanf()</vt:lpstr>
      <vt:lpstr>Conversion Modifiers for scanf()</vt:lpstr>
      <vt:lpstr>Regular Characters in the Format String</vt:lpstr>
      <vt:lpstr>The * Modifier with printf() and scanf() sf162</vt:lpstr>
      <vt:lpstr>The * Modifier with printf() and scanf() sf162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Strings  and  Formatted Input/Output</dc:title>
  <dc:creator>ilyas</dc:creator>
  <cp:lastModifiedBy>mustafa yıldız</cp:lastModifiedBy>
  <cp:revision>49</cp:revision>
  <dcterms:created xsi:type="dcterms:W3CDTF">2020-05-29T09:30:39Z</dcterms:created>
  <dcterms:modified xsi:type="dcterms:W3CDTF">2020-10-15T11:14:01Z</dcterms:modified>
</cp:coreProperties>
</file>